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303" r:id="rId3"/>
    <p:sldId id="262" r:id="rId4"/>
    <p:sldId id="299" r:id="rId5"/>
    <p:sldId id="300" r:id="rId6"/>
    <p:sldId id="273" r:id="rId7"/>
    <p:sldId id="295" r:id="rId8"/>
    <p:sldId id="263" r:id="rId9"/>
    <p:sldId id="264" r:id="rId10"/>
    <p:sldId id="258" r:id="rId11"/>
    <p:sldId id="260" r:id="rId12"/>
    <p:sldId id="292" r:id="rId13"/>
    <p:sldId id="277" r:id="rId14"/>
    <p:sldId id="265" r:id="rId15"/>
    <p:sldId id="266" r:id="rId16"/>
    <p:sldId id="283" r:id="rId17"/>
    <p:sldId id="284" r:id="rId18"/>
    <p:sldId id="287" r:id="rId19"/>
    <p:sldId id="267" r:id="rId20"/>
    <p:sldId id="268" r:id="rId21"/>
    <p:sldId id="285" r:id="rId22"/>
    <p:sldId id="286" r:id="rId23"/>
    <p:sldId id="270" r:id="rId24"/>
    <p:sldId id="298" r:id="rId25"/>
    <p:sldId id="293" r:id="rId26"/>
    <p:sldId id="294" r:id="rId27"/>
    <p:sldId id="278" r:id="rId28"/>
    <p:sldId id="271" r:id="rId29"/>
    <p:sldId id="279" r:id="rId30"/>
    <p:sldId id="280" r:id="rId31"/>
    <p:sldId id="272" r:id="rId32"/>
    <p:sldId id="289" r:id="rId33"/>
    <p:sldId id="274" r:id="rId34"/>
    <p:sldId id="281" r:id="rId35"/>
    <p:sldId id="304" r:id="rId36"/>
    <p:sldId id="290" r:id="rId37"/>
    <p:sldId id="291" r:id="rId38"/>
    <p:sldId id="296" r:id="rId39"/>
    <p:sldId id="297" r:id="rId4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62" d="100"/>
          <a:sy n="62" d="100"/>
        </p:scale>
        <p:origin x="-96" y="-10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Практические рекомендации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КЛИНИЧЕСКАЯ  ТРАНСФУЗИОЛОГИЯ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Транспортировка 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компонентов крови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3434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dirty="0" smtClean="0"/>
              <a:t>	Транспортировка компонентов крови осуществляется лицом, имеющим доверенность на получение компонентов крови и несущим ответственность за соблюдение правил транспортировки.</a:t>
            </a:r>
          </a:p>
          <a:p>
            <a:pPr algn="just"/>
            <a:r>
              <a:rPr lang="ru-RU" sz="1600" dirty="0" smtClean="0"/>
              <a:t>Транспортируют компоненты крови в специальных транспортных термоизоляционных контейнерах (не менее 2-х контейнеров при получении клеточных и замороженных компонентов крови). </a:t>
            </a:r>
            <a:r>
              <a:rPr lang="ru-RU" sz="1600" dirty="0" err="1" smtClean="0"/>
              <a:t>Эритроцитсодержащие</a:t>
            </a:r>
            <a:r>
              <a:rPr lang="ru-RU" sz="1600" dirty="0" smtClean="0"/>
              <a:t> компоненты крови во избежание гемолиза при транспортировке не подвергать переохлаждению или перегреванию.</a:t>
            </a:r>
          </a:p>
          <a:p>
            <a:pPr algn="just"/>
            <a:r>
              <a:rPr lang="ru-RU" sz="1600" dirty="0" smtClean="0"/>
              <a:t>Компоненты донорской крови при транспортировке оберегать от встряхивания, ударов и перевертывания.</a:t>
            </a:r>
          </a:p>
          <a:p>
            <a:endParaRPr lang="ru-RU" sz="1600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5522692" y="1447800"/>
            <a:ext cx="257219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 компонентов 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донорской крови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0010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021"/>
                <a:gridCol w="2315104"/>
                <a:gridCol w="2022475"/>
                <a:gridCol w="1600200"/>
                <a:gridCol w="1600200"/>
              </a:tblGrid>
              <a:tr h="355457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№ </a:t>
                      </a:r>
                      <a:r>
                        <a:rPr lang="ru-RU" sz="900" dirty="0" err="1" smtClean="0"/>
                        <a:t>п</a:t>
                      </a:r>
                      <a:r>
                        <a:rPr lang="ru-RU" sz="900" dirty="0" smtClean="0"/>
                        <a:t>/</a:t>
                      </a:r>
                      <a:r>
                        <a:rPr lang="ru-RU" sz="900" dirty="0" err="1" smtClean="0"/>
                        <a:t>п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Наименование компонента крови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Условия хранения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Температура транспортировки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Сроки хранения</a:t>
                      </a:r>
                      <a:endParaRPr lang="ru-RU" sz="900" dirty="0"/>
                    </a:p>
                  </a:txBody>
                  <a:tcPr/>
                </a:tc>
              </a:tr>
              <a:tr h="755346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Донорская кровь и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эритроцитсодержащие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компоненты донорской крови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+2°C ... +6°C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 выше +10°C на протяжении максимального периода транспортировки, равного 24 часам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определяется используемым антикоагулянтом, добавочным раствором</a:t>
                      </a:r>
                    </a:p>
                  </a:txBody>
                  <a:tcPr marL="68580" marR="68580" marT="0" marB="0"/>
                </a:tc>
              </a:tr>
              <a:tr h="1999445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Концентрат тромбоцитов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+20°C ... +24°C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необходимо поддерживать температуру на уровне, приближенном к температуре хранения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5 дней при условии непрерывного помешивания (при транспортировке допускается хранение без помешивания до 24 часов).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Срок хранения можно продлить до 7 суток при условии использования методов </a:t>
                      </a:r>
                      <a:r>
                        <a:rPr lang="ru-RU" sz="900" dirty="0" err="1">
                          <a:latin typeface="Times New Roman CYR"/>
                          <a:ea typeface="Times New Roman"/>
                          <a:cs typeface="Times New Roman"/>
                        </a:rPr>
                        <a:t>инактивации</a:t>
                      </a: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 патогенных биологических агентов и использования добавочных растворов для хранения тромбоцитов</a:t>
                      </a:r>
                    </a:p>
                  </a:txBody>
                  <a:tcPr marL="68580" marR="68580" marT="0" marB="0"/>
                </a:tc>
              </a:tr>
              <a:tr h="755346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Плазма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не выше -25°C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необходимо поддерживать температуру на уровне, приближенном к температуре хранения,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 не выше -18°C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36 </a:t>
                      </a:r>
                      <a:r>
                        <a:rPr lang="ru-RU" sz="9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месяцев</a:t>
                      </a:r>
                      <a:endParaRPr lang="ru-RU" sz="900" dirty="0"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8864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 CYR"/>
                          <a:ea typeface="Times New Roman"/>
                          <a:cs typeface="Times New Roman"/>
                        </a:rPr>
                        <a:t>Криопреципитат</a:t>
                      </a:r>
                      <a:endParaRPr lang="ru-RU" sz="900" dirty="0">
                        <a:latin typeface="Times New Roman CYR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 CYR"/>
                          <a:ea typeface="Times New Roman"/>
                          <a:cs typeface="Times New Roman"/>
                        </a:rPr>
                        <a:t>не выше -25°C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необходимо поддерживать температуру на уровне, приближенном к температуре хранения,</a:t>
                      </a:r>
                    </a:p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 не выше -18°C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 месяцев (включая срок годности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карантинизированной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плазмы, из которой заготовлен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криопреципитат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900" dirty="0"/>
                    </a:p>
                  </a:txBody>
                  <a:tcPr/>
                </a:tc>
              </a:tr>
              <a:tr h="503564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Температура хранения компонентов крови</a:t>
                      </a:r>
                      <a:r>
                        <a:rPr lang="ru-RU" sz="1400" baseline="0" dirty="0" smtClean="0"/>
                        <a:t> регистрируется не реже 2 раз в сутки с записью в журналах регистрации температурного режима холодильников и морозильников..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Стандартные рабочие инструкции по оказанию </a:t>
            </a:r>
            <a:r>
              <a:rPr lang="ru-RU" sz="32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трансфузиологической</a:t>
            </a: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помощи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1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Должны быть разработаны в каждой медицинской организации и находиться на рабочих местах и в кабинете переливания крови.</a:t>
            </a:r>
          </a:p>
          <a:p>
            <a:pPr algn="just"/>
            <a:r>
              <a:rPr lang="ru-RU" dirty="0" smtClean="0"/>
              <a:t>Основание: </a:t>
            </a:r>
          </a:p>
          <a:p>
            <a:pPr algn="just"/>
            <a:r>
              <a:rPr lang="ru-RU" dirty="0" smtClean="0"/>
              <a:t>- п. 13 постановления Правительства РФ от 22 июня 2019 года № 797 «Об утверждении Правил заготовки, хранения, транспортировки и клинического использования донорской крови и ее компонентов и о признании утратившими силу некоторых актов Правительства Российской Федерации», </a:t>
            </a:r>
          </a:p>
          <a:p>
            <a:pPr algn="just"/>
            <a:r>
              <a:rPr lang="ru-RU" dirty="0" smtClean="0"/>
              <a:t>- п. 9 приказа МЗ РФ от 26 октября 2020 г. №1148н «Об утверждении требований к организации системы безопасности деятельности субъектов обращения донорской крови и (или) ее компонентов при заготовке, хранении, транспортировке и клиническом использовании донорской крови и (или) ее компонентов»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трансфузиологической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помощи пациентам 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371600"/>
            <a:ext cx="7772400" cy="4876800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ru-RU" sz="7200" b="1" dirty="0" smtClean="0"/>
              <a:t>Заранее проводится </a:t>
            </a:r>
          </a:p>
          <a:p>
            <a:pPr eaLnBrk="1" hangingPunct="1"/>
            <a:r>
              <a:rPr lang="ru-RU" sz="7200" dirty="0" smtClean="0"/>
              <a:t>- определение показаний, учет противопоказаний</a:t>
            </a:r>
          </a:p>
          <a:p>
            <a:pPr eaLnBrk="1" hangingPunct="1"/>
            <a:r>
              <a:rPr lang="ru-RU" sz="7200" dirty="0" smtClean="0"/>
              <a:t>- выбор необходимой гемотрансфузионной среды</a:t>
            </a:r>
          </a:p>
          <a:p>
            <a:pPr eaLnBrk="1" hangingPunct="1"/>
            <a:r>
              <a:rPr lang="ru-RU" sz="7200" dirty="0" smtClean="0"/>
              <a:t>- оценка тяжести сопутствующей патологии</a:t>
            </a:r>
          </a:p>
          <a:p>
            <a:pPr eaLnBrk="1" hangingPunct="1"/>
            <a:r>
              <a:rPr lang="ru-RU" sz="7200" dirty="0" smtClean="0"/>
              <a:t>- информированное согласие больного на гемотрансфузию (либо решение консилиума)</a:t>
            </a:r>
          </a:p>
          <a:p>
            <a:pPr eaLnBrk="1" hangingPunct="1"/>
            <a:r>
              <a:rPr lang="ru-RU" sz="7200" dirty="0" smtClean="0"/>
              <a:t>- сбор </a:t>
            </a:r>
            <a:r>
              <a:rPr lang="ru-RU" sz="7200" dirty="0" err="1" smtClean="0"/>
              <a:t>трансфузионного</a:t>
            </a:r>
            <a:r>
              <a:rPr lang="ru-RU" sz="7200" dirty="0" smtClean="0"/>
              <a:t> и акушерского анамнеза</a:t>
            </a:r>
          </a:p>
          <a:p>
            <a:pPr eaLnBrk="1" hangingPunct="1"/>
            <a:r>
              <a:rPr lang="ru-RU" sz="7200" dirty="0" smtClean="0"/>
              <a:t>- анализ крови на группу, резус-фактор, фенотип, антиэритроцитарные антитела</a:t>
            </a:r>
          </a:p>
          <a:p>
            <a:pPr eaLnBrk="1" hangingPunct="1"/>
            <a:r>
              <a:rPr lang="ru-RU" sz="7200" dirty="0" smtClean="0"/>
              <a:t>- общий анализ крови и общий анализ мочи не ранее, чем за 3 дня до гемотрансфузии</a:t>
            </a:r>
          </a:p>
          <a:p>
            <a:pPr eaLnBrk="1" hangingPunct="1"/>
            <a:r>
              <a:rPr lang="ru-RU" sz="7200" dirty="0" smtClean="0"/>
              <a:t>- биохимический анализ крови (для исключения наличия противопоказаний к трансфузии), </a:t>
            </a:r>
            <a:r>
              <a:rPr lang="ru-RU" sz="7200" dirty="0" err="1" smtClean="0"/>
              <a:t>коагулограмма</a:t>
            </a:r>
            <a:endParaRPr lang="ru-RU" sz="7200" b="1" dirty="0" smtClean="0">
              <a:latin typeface="Arial" charset="0"/>
            </a:endParaRPr>
          </a:p>
          <a:p>
            <a:pPr eaLnBrk="1" hangingPunct="1"/>
            <a:r>
              <a:rPr lang="ru-RU" sz="7200" b="1" dirty="0" smtClean="0"/>
              <a:t>Непосредственно перед трансфузией</a:t>
            </a:r>
          </a:p>
          <a:p>
            <a:pPr eaLnBrk="1" hangingPunct="1"/>
            <a:r>
              <a:rPr lang="ru-RU" sz="7200" dirty="0" smtClean="0"/>
              <a:t>- измерение АД, пульса, температуры тела</a:t>
            </a:r>
          </a:p>
          <a:p>
            <a:pPr eaLnBrk="1" hangingPunct="1"/>
            <a:r>
              <a:rPr lang="ru-RU" sz="7200" dirty="0" smtClean="0"/>
              <a:t>- подготовка </a:t>
            </a:r>
            <a:r>
              <a:rPr lang="ru-RU" sz="7200" dirty="0" err="1" smtClean="0"/>
              <a:t>трансфузионных</a:t>
            </a:r>
            <a:r>
              <a:rPr lang="ru-RU" sz="7200" dirty="0" smtClean="0"/>
              <a:t> сред к переливанию</a:t>
            </a:r>
          </a:p>
          <a:p>
            <a:pPr eaLnBrk="1" hangingPunct="1"/>
            <a:r>
              <a:rPr lang="ru-RU" sz="7200" dirty="0" smtClean="0"/>
              <a:t>- проведение иммуногематологических исследований на совместимость донорской крови с кровью реципиента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0366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Порядок проведения трансфузий компонентов крови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371600"/>
            <a:ext cx="76962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600" dirty="0" smtClean="0"/>
              <a:t>Получение письменного добровольного </a:t>
            </a:r>
            <a:r>
              <a:rPr lang="ru-RU" sz="1600" b="1" dirty="0" smtClean="0"/>
              <a:t>информированного согласия </a:t>
            </a:r>
            <a:r>
              <a:rPr lang="ru-RU" sz="1600" dirty="0" smtClean="0"/>
              <a:t>пациента (для детей до 15 лет и недееспособных – их законных представителей) на переливание компонентов крови  либо решение </a:t>
            </a:r>
            <a:r>
              <a:rPr lang="ru-RU" sz="1600" b="1" dirty="0" smtClean="0"/>
              <a:t>консилиума</a:t>
            </a:r>
            <a:r>
              <a:rPr lang="ru-RU" sz="1600" dirty="0" smtClean="0"/>
              <a:t> врачей (например, лечащий врач, зав.отделением и </a:t>
            </a:r>
            <a:r>
              <a:rPr lang="ru-RU" sz="1600" dirty="0" err="1" smtClean="0"/>
              <a:t>врач-трансфузиолог</a:t>
            </a:r>
            <a:r>
              <a:rPr lang="ru-RU" sz="1600" dirty="0" smtClean="0"/>
              <a:t>) в случаях, когда состояние пациента не позволяет выразить ему свою волю.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Сбор акушерского и </a:t>
            </a:r>
            <a:r>
              <a:rPr lang="ru-RU" sz="1600" dirty="0" err="1" smtClean="0"/>
              <a:t>трансфузионного</a:t>
            </a:r>
            <a:r>
              <a:rPr lang="ru-RU" sz="1600" dirty="0" smtClean="0"/>
              <a:t> анамнеза (число трансфузий в анамнезе, наличие посттрансфузионных реакций, у женщин – рождение детей с гемолитической болезнью новорожденных, выкидыши, антенатальная гибель плода вследствие наличия антител к антигенам системы резус и АВО).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Макроскопическая оценка </a:t>
            </a:r>
            <a:r>
              <a:rPr lang="ru-RU" sz="1600" dirty="0" err="1" smtClean="0"/>
              <a:t>трансфузионной</a:t>
            </a:r>
            <a:r>
              <a:rPr lang="ru-RU" sz="1600" dirty="0" smtClean="0"/>
              <a:t> среды (</a:t>
            </a:r>
            <a:r>
              <a:rPr lang="ru-RU" sz="1600" dirty="0" err="1" smtClean="0"/>
              <a:t>эритроцитсодержащие</a:t>
            </a:r>
            <a:r>
              <a:rPr lang="ru-RU" sz="1600" dirty="0" smtClean="0"/>
              <a:t> компоненты оцениваются на месте хранения , свежезамороженная плазма и </a:t>
            </a:r>
            <a:r>
              <a:rPr lang="ru-RU" sz="1600" dirty="0" err="1" smtClean="0"/>
              <a:t>криопреципитат</a:t>
            </a:r>
            <a:r>
              <a:rPr lang="ru-RU" sz="1600" dirty="0" smtClean="0"/>
              <a:t> – после </a:t>
            </a:r>
            <a:r>
              <a:rPr lang="ru-RU" sz="1600" dirty="0" err="1" smtClean="0"/>
              <a:t>разморозки</a:t>
            </a:r>
            <a:r>
              <a:rPr lang="ru-RU" sz="1600" dirty="0" smtClean="0"/>
              <a:t>). Критериями годности для переливания являются: герметичность упаковки, правильность паспортизации, для </a:t>
            </a:r>
            <a:r>
              <a:rPr lang="ru-RU" sz="1600" dirty="0" err="1" smtClean="0"/>
              <a:t>эритроцитсодержащих</a:t>
            </a:r>
            <a:r>
              <a:rPr lang="ru-RU" sz="1600" dirty="0" smtClean="0"/>
              <a:t> сред – прозрачность плазмы, равномерность верхнего слоя эритроцитов, наличие четкой границы между эритроцитами и плазмой; для плазмы свежезамороженной и </a:t>
            </a:r>
            <a:r>
              <a:rPr lang="ru-RU" sz="1600" dirty="0" err="1" smtClean="0"/>
              <a:t>криопреципитата</a:t>
            </a:r>
            <a:r>
              <a:rPr lang="ru-RU" sz="1600" dirty="0" smtClean="0"/>
              <a:t> – прозрачность, отсутствие хлопьев и сгустков. 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Идентификация личности пациента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трансфузией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38099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0" y="1219200"/>
            <a:ext cx="4110990" cy="4800600"/>
          </a:xfrm>
        </p:spPr>
        <p:txBody>
          <a:bodyPr>
            <a:noAutofit/>
          </a:bodyPr>
          <a:lstStyle/>
          <a:p>
            <a:r>
              <a:rPr lang="ru-RU" sz="1200" dirty="0" smtClean="0"/>
              <a:t>1.Перед взятием образца крови реципиента на совместимость необходимо провести идентификацию пациента:</a:t>
            </a:r>
          </a:p>
          <a:p>
            <a:r>
              <a:rPr lang="ru-RU" sz="1200" dirty="0" smtClean="0"/>
              <a:t>– если пациент находится в сознании, попросить его назвать себя по имени, фамилии, сообщить дату рождения, проверить фамилию пациента по истории болезни;</a:t>
            </a:r>
          </a:p>
          <a:p>
            <a:r>
              <a:rPr lang="ru-RU" sz="1200" dirty="0" smtClean="0"/>
              <a:t>– если пациент без сознания (неадекватен), попросить лечащего врача верифицировать личность пациента;</a:t>
            </a:r>
          </a:p>
          <a:p>
            <a:r>
              <a:rPr lang="ru-RU" sz="1200" dirty="0" smtClean="0"/>
              <a:t>2.Взятие образца крови реципиента перед трансфузией осуществляется не ранее чем за 24 часа до трансфузии из периферической либо центральной вены в  2 одноразовых пробирки  (1- без консерванта либо с активатором свертывания, 2 – в пробирку с  консервантом ЭДТА-К3), на этикетках пробирок указываются дата взятия образца крови, фамилия  и инициалы реципиента, наименование отделения, АВ0 и резус-принадлежность реципиента. </a:t>
            </a:r>
          </a:p>
          <a:p>
            <a:r>
              <a:rPr lang="ru-RU" sz="1200" dirty="0" smtClean="0"/>
              <a:t>Количество необходимой крови для проведения проб на совместимость – 5 мл.</a:t>
            </a:r>
          </a:p>
          <a:p>
            <a:endParaRPr lang="ru-RU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Перед трансфузией эритроцитов </a:t>
            </a:r>
            <a:br>
              <a:rPr lang="ru-RU" sz="32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реципиентам проводятся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43000"/>
            <a:ext cx="7772400" cy="51054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ru-RU" sz="8000" dirty="0" smtClean="0">
                <a:cs typeface="Arial" charset="0"/>
              </a:rPr>
              <a:t>- первичное и подтверждающее (перекрестным методом) определение группы крови по системе </a:t>
            </a:r>
            <a:r>
              <a:rPr lang="en-US" sz="8000" dirty="0" smtClean="0">
                <a:cs typeface="Arial" charset="0"/>
              </a:rPr>
              <a:t>ABO</a:t>
            </a:r>
            <a:r>
              <a:rPr lang="ru-RU" sz="8000" dirty="0" smtClean="0">
                <a:cs typeface="Arial" charset="0"/>
              </a:rPr>
              <a:t> и резус- принадлежности;</a:t>
            </a:r>
            <a:r>
              <a:rPr lang="ru-RU" sz="800" dirty="0" smtClean="0"/>
              <a:t>       </a:t>
            </a:r>
            <a:r>
              <a:rPr lang="ru-RU" sz="8000" dirty="0" smtClean="0"/>
              <a:t>определение антигена эритроцитов К1 системы </a:t>
            </a:r>
            <a:r>
              <a:rPr lang="ru-RU" sz="8000" dirty="0" err="1" smtClean="0"/>
              <a:t>Kell</a:t>
            </a:r>
            <a:r>
              <a:rPr lang="ru-RU" sz="8000" dirty="0" smtClean="0"/>
              <a:t> </a:t>
            </a:r>
            <a:endParaRPr lang="ru-RU" sz="8000" dirty="0" smtClean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ru-RU" sz="8000" dirty="0" smtClean="0">
                <a:cs typeface="Arial" charset="0"/>
              </a:rPr>
              <a:t>- определение </a:t>
            </a:r>
            <a:r>
              <a:rPr lang="ru-RU" sz="8000" dirty="0" smtClean="0">
                <a:solidFill>
                  <a:srgbClr val="FF0000"/>
                </a:solidFill>
                <a:cs typeface="Arial" charset="0"/>
              </a:rPr>
              <a:t>антигенов эритроцитов </a:t>
            </a:r>
            <a:r>
              <a:rPr lang="en-US" sz="8000" dirty="0" smtClean="0">
                <a:solidFill>
                  <a:srgbClr val="FF0000"/>
                </a:solidFill>
                <a:cs typeface="Arial" charset="0"/>
              </a:rPr>
              <a:t>C</a:t>
            </a:r>
            <a:r>
              <a:rPr lang="ru-RU" sz="8000" dirty="0" smtClean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US" sz="8000" dirty="0" smtClean="0">
                <a:solidFill>
                  <a:srgbClr val="FF0000"/>
                </a:solidFill>
                <a:cs typeface="Arial" charset="0"/>
              </a:rPr>
              <a:t>c</a:t>
            </a:r>
            <a:r>
              <a:rPr lang="ru-RU" sz="8000" dirty="0" smtClean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US" sz="8000" dirty="0" smtClean="0">
                <a:solidFill>
                  <a:srgbClr val="FF0000"/>
                </a:solidFill>
                <a:cs typeface="Arial" charset="0"/>
              </a:rPr>
              <a:t>E</a:t>
            </a:r>
            <a:r>
              <a:rPr lang="ru-RU" sz="8000" dirty="0" smtClean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US" sz="8000" dirty="0" smtClean="0">
                <a:solidFill>
                  <a:srgbClr val="FF0000"/>
                </a:solidFill>
                <a:cs typeface="Arial" charset="0"/>
              </a:rPr>
              <a:t>e</a:t>
            </a:r>
            <a:r>
              <a:rPr lang="ru-RU" sz="8000" dirty="0" smtClean="0">
                <a:solidFill>
                  <a:srgbClr val="FF0000"/>
                </a:solidFill>
                <a:cs typeface="Arial" charset="0"/>
              </a:rPr>
              <a:t>, то есть </a:t>
            </a:r>
            <a:r>
              <a:rPr lang="ru-RU" sz="8000" u="sng" dirty="0" smtClean="0">
                <a:solidFill>
                  <a:srgbClr val="FF0000"/>
                </a:solidFill>
                <a:cs typeface="Arial" charset="0"/>
              </a:rPr>
              <a:t>фенотипа</a:t>
            </a:r>
            <a:r>
              <a:rPr lang="ru-RU" sz="8000" u="sng" dirty="0" smtClean="0">
                <a:cs typeface="Arial" charset="0"/>
              </a:rPr>
              <a:t> </a:t>
            </a:r>
            <a:r>
              <a:rPr lang="ru-RU" sz="8000" dirty="0" smtClean="0">
                <a:cs typeface="Arial" charset="0"/>
              </a:rPr>
              <a:t> (у лиц женского пола в возрасте до 18 лет, женщин детородного возраста , реципиентов с отягощенным </a:t>
            </a:r>
            <a:r>
              <a:rPr lang="ru-RU" sz="8000" dirty="0" err="1" smtClean="0">
                <a:cs typeface="Arial" charset="0"/>
              </a:rPr>
              <a:t>трансфузионным</a:t>
            </a:r>
            <a:r>
              <a:rPr lang="ru-RU" sz="8000" dirty="0" smtClean="0">
                <a:cs typeface="Arial" charset="0"/>
              </a:rPr>
              <a:t> анамнезом, имеющих антитела к антигенам эритроцитов, реципиентов, нуждающихся в повторных трансфузиях); фенотип определяется </a:t>
            </a:r>
            <a:r>
              <a:rPr lang="ru-RU" sz="8000" dirty="0" smtClean="0">
                <a:solidFill>
                  <a:srgbClr val="FF0000"/>
                </a:solidFill>
                <a:cs typeface="Arial" charset="0"/>
              </a:rPr>
              <a:t>повторно</a:t>
            </a:r>
            <a:r>
              <a:rPr lang="ru-RU" sz="8000" dirty="0" smtClean="0">
                <a:cs typeface="Arial" charset="0"/>
              </a:rPr>
              <a:t> при необходимости следующей трансфузии, при совпадении результата с первичным определением считается установленным  и в дальнейшем не определяется;</a:t>
            </a:r>
          </a:p>
          <a:p>
            <a:pPr>
              <a:lnSpc>
                <a:spcPct val="90000"/>
              </a:lnSpc>
            </a:pPr>
            <a:r>
              <a:rPr lang="ru-RU" sz="8000" dirty="0" smtClean="0">
                <a:cs typeface="Arial" charset="0"/>
              </a:rPr>
              <a:t>- скрининг антиэритроцитарных антител в непрямом </a:t>
            </a:r>
            <a:r>
              <a:rPr lang="ru-RU" sz="8000" dirty="0" err="1" smtClean="0">
                <a:cs typeface="Arial" charset="0"/>
              </a:rPr>
              <a:t>антиглобулиновом</a:t>
            </a:r>
            <a:r>
              <a:rPr lang="ru-RU" sz="8000" dirty="0" smtClean="0">
                <a:cs typeface="Arial" charset="0"/>
              </a:rPr>
              <a:t> тесте с использованием </a:t>
            </a:r>
            <a:r>
              <a:rPr lang="ru-RU" sz="8000" u="sng" dirty="0" smtClean="0">
                <a:solidFill>
                  <a:srgbClr val="FF0000"/>
                </a:solidFill>
                <a:cs typeface="Arial" charset="0"/>
              </a:rPr>
              <a:t>не менее трех </a:t>
            </a:r>
            <a:r>
              <a:rPr lang="ru-RU" sz="8000" dirty="0" smtClean="0">
                <a:cs typeface="Arial" charset="0"/>
              </a:rPr>
              <a:t>образцов стандартных </a:t>
            </a:r>
            <a:r>
              <a:rPr lang="ru-RU" sz="8000" dirty="0" err="1" smtClean="0">
                <a:cs typeface="Arial" charset="0"/>
              </a:rPr>
              <a:t>тест-эритроцитов</a:t>
            </a:r>
            <a:r>
              <a:rPr lang="ru-RU" sz="8000" dirty="0" smtClean="0">
                <a:cs typeface="Arial" charset="0"/>
              </a:rPr>
              <a:t>, </a:t>
            </a:r>
            <a:r>
              <a:rPr lang="ru-RU" sz="8000" dirty="0" err="1" smtClean="0">
                <a:cs typeface="Arial" charset="0"/>
              </a:rPr>
              <a:t>типированных</a:t>
            </a:r>
            <a:r>
              <a:rPr lang="ru-RU" sz="8000" dirty="0" smtClean="0">
                <a:cs typeface="Arial" charset="0"/>
              </a:rPr>
              <a:t> по антигенам </a:t>
            </a:r>
            <a:r>
              <a:rPr lang="en-US" sz="8000" dirty="0" smtClean="0">
                <a:cs typeface="Arial" charset="0"/>
              </a:rPr>
              <a:t>C</a:t>
            </a:r>
            <a:r>
              <a:rPr lang="ru-RU" sz="8000" dirty="0" smtClean="0">
                <a:cs typeface="Arial" charset="0"/>
              </a:rPr>
              <a:t>, </a:t>
            </a:r>
            <a:r>
              <a:rPr lang="en-US" sz="8000" dirty="0" smtClean="0">
                <a:cs typeface="Arial" charset="0"/>
              </a:rPr>
              <a:t>c</a:t>
            </a:r>
            <a:r>
              <a:rPr lang="ru-RU" sz="8000" dirty="0" smtClean="0">
                <a:cs typeface="Arial" charset="0"/>
              </a:rPr>
              <a:t>, </a:t>
            </a:r>
            <a:r>
              <a:rPr lang="en-US" sz="8000" dirty="0" smtClean="0">
                <a:cs typeface="Arial" charset="0"/>
              </a:rPr>
              <a:t>E</a:t>
            </a:r>
            <a:r>
              <a:rPr lang="ru-RU" sz="8000" dirty="0" smtClean="0">
                <a:cs typeface="Arial" charset="0"/>
              </a:rPr>
              <a:t>, </a:t>
            </a:r>
            <a:r>
              <a:rPr lang="en-US" sz="8000" dirty="0" smtClean="0">
                <a:cs typeface="Arial" charset="0"/>
              </a:rPr>
              <a:t>e</a:t>
            </a:r>
            <a:r>
              <a:rPr lang="ru-RU" sz="8000" dirty="0" smtClean="0">
                <a:cs typeface="Arial" charset="0"/>
              </a:rPr>
              <a:t>, </a:t>
            </a:r>
            <a:r>
              <a:rPr lang="ru-RU" sz="8000" dirty="0" smtClean="0"/>
              <a:t>К, </a:t>
            </a:r>
            <a:r>
              <a:rPr lang="ru-RU" sz="8000" dirty="0" err="1" smtClean="0"/>
              <a:t>Кидд</a:t>
            </a:r>
            <a:r>
              <a:rPr lang="ru-RU" sz="8000" dirty="0" smtClean="0"/>
              <a:t>, </a:t>
            </a:r>
            <a:r>
              <a:rPr lang="ru-RU" sz="8000" dirty="0" err="1" smtClean="0"/>
              <a:t>Даффи</a:t>
            </a:r>
            <a:r>
              <a:rPr lang="ru-RU" sz="8000" dirty="0" smtClean="0"/>
              <a:t>, Лютеран, MNS, </a:t>
            </a:r>
            <a:r>
              <a:rPr lang="ru-RU" sz="8000" dirty="0" err="1" smtClean="0"/>
              <a:t>Левис</a:t>
            </a:r>
            <a:r>
              <a:rPr lang="ru-RU" sz="8000" dirty="0" smtClean="0"/>
              <a:t>. </a:t>
            </a:r>
          </a:p>
          <a:p>
            <a:pPr>
              <a:lnSpc>
                <a:spcPct val="90000"/>
              </a:lnSpc>
            </a:pPr>
            <a:r>
              <a:rPr lang="ru-RU" sz="8000" dirty="0" smtClean="0"/>
              <a:t>- при наличии антиэритроцитарных антител у реципиента перед </a:t>
            </a:r>
            <a:r>
              <a:rPr lang="ru-RU" sz="8000" dirty="0" err="1" smtClean="0"/>
              <a:t>транфузией</a:t>
            </a:r>
            <a:r>
              <a:rPr lang="ru-RU" sz="8000" dirty="0" smtClean="0"/>
              <a:t> </a:t>
            </a:r>
            <a:r>
              <a:rPr lang="ru-RU" sz="8000" dirty="0" err="1" smtClean="0"/>
              <a:t>эритроцитсодержащих</a:t>
            </a:r>
            <a:r>
              <a:rPr lang="ru-RU" sz="8000" dirty="0" smtClean="0"/>
              <a:t> компонентов крови  </a:t>
            </a:r>
            <a:r>
              <a:rPr lang="ru-RU" sz="8000" dirty="0" smtClean="0">
                <a:solidFill>
                  <a:srgbClr val="FF0000"/>
                </a:solidFill>
              </a:rPr>
              <a:t>в лаборатории медицинской организации </a:t>
            </a:r>
            <a:r>
              <a:rPr lang="ru-RU" sz="8000" dirty="0" smtClean="0"/>
              <a:t>проводится </a:t>
            </a:r>
            <a:r>
              <a:rPr lang="ru-RU" sz="8000" dirty="0" smtClean="0">
                <a:solidFill>
                  <a:srgbClr val="FF0000"/>
                </a:solidFill>
              </a:rPr>
              <a:t>индивидуальный  подбор </a:t>
            </a:r>
            <a:r>
              <a:rPr lang="ru-RU" sz="8000" dirty="0" err="1" smtClean="0"/>
              <a:t>эритроцисодержащих</a:t>
            </a:r>
            <a:r>
              <a:rPr lang="ru-RU" sz="8000" dirty="0" smtClean="0"/>
              <a:t> компонентов крови с использованием непрямого </a:t>
            </a:r>
            <a:r>
              <a:rPr lang="ru-RU" sz="8000" dirty="0" err="1" smtClean="0"/>
              <a:t>антиглобулинового</a:t>
            </a:r>
            <a:r>
              <a:rPr lang="ru-RU" sz="8000" dirty="0" smtClean="0"/>
              <a:t> теста.</a:t>
            </a:r>
          </a:p>
          <a:p>
            <a:pPr>
              <a:lnSpc>
                <a:spcPct val="90000"/>
              </a:lnSpc>
            </a:pPr>
            <a:endParaRPr lang="ru-RU" sz="9200" dirty="0" smtClean="0"/>
          </a:p>
          <a:p>
            <a:pPr>
              <a:lnSpc>
                <a:spcPct val="90000"/>
              </a:lnSpc>
            </a:pPr>
            <a:endParaRPr lang="ru-RU" dirty="0" smtClean="0">
              <a:cs typeface="Arial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Перед трансфузией эритроцитов реципиентам проводятся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При трансфузиях новорожденным проводится индивидуальный подбор </a:t>
            </a:r>
            <a:r>
              <a:rPr lang="ru-RU" dirty="0" err="1" smtClean="0"/>
              <a:t>эритроцитсодержащих</a:t>
            </a:r>
            <a:r>
              <a:rPr lang="ru-RU" dirty="0" smtClean="0"/>
              <a:t> компонентов донорской крови с применением непрямого </a:t>
            </a:r>
            <a:r>
              <a:rPr lang="ru-RU" dirty="0" err="1" smtClean="0"/>
              <a:t>антиглобулинового</a:t>
            </a:r>
            <a:r>
              <a:rPr lang="ru-RU" dirty="0" smtClean="0"/>
              <a:t> теста или теста с такой же чувствительностью. Анализ проводится как с сывороткой крови ребенка, так и с сывороткой крови матери. Если у матери и ребенка разные группы крови по системе АВ0, то выбирают эритроциты донора, совместимые с сывороткой ребенка и с учетом специфичности </a:t>
            </a:r>
            <a:r>
              <a:rPr lang="ru-RU" dirty="0" err="1" smtClean="0"/>
              <a:t>аллоимунных</a:t>
            </a:r>
            <a:r>
              <a:rPr lang="ru-RU" dirty="0" smtClean="0"/>
              <a:t> антител, выявленных у матери. </a:t>
            </a:r>
          </a:p>
          <a:p>
            <a:pPr>
              <a:lnSpc>
                <a:spcPct val="90000"/>
              </a:lnSpc>
            </a:pPr>
            <a:r>
              <a:rPr lang="ru-RU" dirty="0" smtClean="0"/>
              <a:t>При невозможности взятия образцов крови матери допускается трансфузия на основании результатов индивидуального подбора с использованием сыворотки ребенка.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трансфузией свежезамороженной плазмы,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кронцентрата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тромбоцитов,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криопреципитата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реципиентам проводятся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-определение группы крови по системе АВ0 и </a:t>
            </a:r>
            <a:r>
              <a:rPr lang="ru-RU" dirty="0" err="1" smtClean="0"/>
              <a:t>резус-принадлежности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-определение антигена К;</a:t>
            </a:r>
          </a:p>
          <a:p>
            <a:r>
              <a:rPr lang="ru-RU" dirty="0" smtClean="0"/>
              <a:t>-скрининг </a:t>
            </a:r>
            <a:r>
              <a:rPr lang="ru-RU" dirty="0" err="1" smtClean="0"/>
              <a:t>аллоиммунных</a:t>
            </a:r>
            <a:r>
              <a:rPr lang="ru-RU" dirty="0" smtClean="0"/>
              <a:t> антител с использованием не менее 3 образцов </a:t>
            </a:r>
            <a:r>
              <a:rPr lang="ru-RU" dirty="0" err="1" smtClean="0"/>
              <a:t>тест-эритроцитов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проведения трансфузий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Выбрав компонент крови для переливания, врач обязан сравнить запись определения группы крови по системе АВО и </a:t>
            </a:r>
            <a:r>
              <a:rPr lang="ru-RU" dirty="0" err="1" smtClean="0"/>
              <a:t>резус-принадлежности</a:t>
            </a:r>
            <a:r>
              <a:rPr lang="ru-RU" dirty="0" smtClean="0"/>
              <a:t> реципиента в истории болезни и донора на этикетке контейнера, приготовленной для переливания.</a:t>
            </a:r>
          </a:p>
          <a:p>
            <a:r>
              <a:rPr lang="ru-RU" dirty="0" smtClean="0"/>
              <a:t>Реципиентам, у которых при скрининге не были выявлены </a:t>
            </a:r>
            <a:r>
              <a:rPr lang="ru-RU" dirty="0" err="1" smtClean="0"/>
              <a:t>аллоиммунные</a:t>
            </a:r>
            <a:r>
              <a:rPr lang="ru-RU" dirty="0" smtClean="0"/>
              <a:t> антитела, проводят трансфузии </a:t>
            </a:r>
            <a:r>
              <a:rPr lang="ru-RU" dirty="0" err="1" smtClean="0"/>
              <a:t>эритроцитсодержащих</a:t>
            </a:r>
            <a:r>
              <a:rPr lang="ru-RU" dirty="0" smtClean="0"/>
              <a:t> компонентов донорской крови, совместимых по антигенам АВ0 и </a:t>
            </a:r>
            <a:r>
              <a:rPr lang="ru-RU" dirty="0" err="1" smtClean="0"/>
              <a:t>резус-принадлежности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 трансфузиях </a:t>
            </a:r>
            <a:r>
              <a:rPr lang="ru-RU" dirty="0" err="1" smtClean="0"/>
              <a:t>эритроцитсодержащих</a:t>
            </a:r>
            <a:r>
              <a:rPr lang="ru-RU" dirty="0" smtClean="0"/>
              <a:t> компонентов донорской крови лицам женского пола в возрасте до 18 лет и женщинам детородного возраста, реципиентам, которым показаны повторные трансфузии, реципиентам, у которых когда-либо выявлялись </a:t>
            </a:r>
            <a:r>
              <a:rPr lang="ru-RU" dirty="0" err="1" smtClean="0"/>
              <a:t>аллоиммунные</a:t>
            </a:r>
            <a:r>
              <a:rPr lang="ru-RU" dirty="0" smtClean="0"/>
              <a:t> антитела, а также реципиентам, у которых в анамнезе отмечены несовместимые трансфузии, дополнительно учитывают совместимость донора и реципиента по антигенам эритроцитов С, с, Е, 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медицинской помощи по профилю «Трансфузиология»</a:t>
            </a:r>
            <a:endParaRPr lang="ru-RU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1.Медицинская помощь по профилю "трансфузиология" оказывается с учетом стандартов медицинской помощи и на основе клинических рекомендаций.</a:t>
            </a:r>
          </a:p>
          <a:p>
            <a:r>
              <a:rPr lang="ru-RU" sz="1600" dirty="0" smtClean="0"/>
              <a:t>2. Медицинская помощь по профилю "трансфузиология" оказывается медицинскими организациями и иными организациями, осуществляющими медицинскую деятельность, имеющими лицензию на осуществление медицинской деятельности, включая работы (услуги) по трансфузиологии (далее - медицинские организации). </a:t>
            </a:r>
          </a:p>
          <a:p>
            <a:r>
              <a:rPr lang="ru-RU" sz="1600" dirty="0" smtClean="0"/>
              <a:t>Трансфузию назначает врач… прошедший обучение по дополнительным профессиональным программам повышения квалификации по вопросам оказания медицинской помощи по профилю «Трансфузиология» .</a:t>
            </a:r>
          </a:p>
          <a:p>
            <a:r>
              <a:rPr lang="ru-RU" sz="1600" dirty="0" smtClean="0"/>
              <a:t>Трансфузии осуществляют медицинские работники, соответствующие квалификационным требованиям к медицинским и фармацевтическим работникам со средним медицинским и фармацевтическим образованием …прошедшие обучение по дополнительным профессиональным программам повышения квалификации по вопросам оказания медицинской помощи по профилю «Трансфузиология».</a:t>
            </a:r>
          </a:p>
          <a:p>
            <a:r>
              <a:rPr lang="ru-RU" sz="1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МЗ РФ от 28 октября 2020 года N 1170н</a:t>
            </a:r>
            <a:endParaRPr lang="ru-RU" sz="1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Иммуногематологические исследования перед переливанием эритроцитов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1. переопределение группы крови больного и донора по АВО</a:t>
            </a:r>
          </a:p>
          <a:p>
            <a:pPr eaLnBrk="1" hangingPunct="1">
              <a:defRPr/>
            </a:pPr>
            <a:r>
              <a:rPr lang="ru-RU" dirty="0" smtClean="0"/>
              <a:t>2. переопределение </a:t>
            </a:r>
            <a:r>
              <a:rPr lang="ru-RU" dirty="0" err="1" smtClean="0"/>
              <a:t>резус-принадлежности</a:t>
            </a:r>
            <a:r>
              <a:rPr lang="ru-RU" dirty="0" smtClean="0"/>
              <a:t> крови больного и донора </a:t>
            </a:r>
          </a:p>
          <a:p>
            <a:pPr eaLnBrk="1" hangingPunct="1">
              <a:defRPr/>
            </a:pPr>
            <a:r>
              <a:rPr lang="ru-RU" dirty="0" smtClean="0"/>
              <a:t>3. проба на индивидуальную совместимость (по системе АВО на плоскости)</a:t>
            </a:r>
          </a:p>
          <a:p>
            <a:pPr eaLnBrk="1" hangingPunct="1">
              <a:defRPr/>
            </a:pPr>
            <a:r>
              <a:rPr lang="ru-RU" dirty="0" smtClean="0"/>
              <a:t>4. биологическая проба</a:t>
            </a:r>
            <a:endParaRPr lang="en-US" dirty="0" smtClean="0"/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Первичное определение группы крови и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резус-принадлежности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пациента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G:\DCIM\102NIKON\DSCN21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828800"/>
            <a:ext cx="5581996" cy="4189615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группы крови и резус-фактора с помощью </a:t>
            </a:r>
            <a:r>
              <a:rPr lang="ru-RU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цоликлонов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8" descr="G:\DCIM\102NIKON\DSCN21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33401" y="1915499"/>
            <a:ext cx="3810000" cy="3636601"/>
          </a:xfrm>
          <a:noFill/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419600" y="1524000"/>
            <a:ext cx="4267200" cy="5029200"/>
          </a:xfrm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lang="ru-RU" sz="7200" dirty="0" smtClean="0"/>
              <a:t>На планшет наносят по большой капле </a:t>
            </a:r>
            <a:r>
              <a:rPr lang="ru-RU" sz="7200" dirty="0" err="1" smtClean="0"/>
              <a:t>цоликлонов</a:t>
            </a:r>
            <a:r>
              <a:rPr lang="ru-RU" sz="7200" dirty="0" smtClean="0"/>
              <a:t> </a:t>
            </a:r>
            <a:r>
              <a:rPr lang="ru-RU" sz="7200" dirty="0" err="1" smtClean="0"/>
              <a:t>анти-А</a:t>
            </a:r>
            <a:r>
              <a:rPr lang="ru-RU" sz="7200" dirty="0" smtClean="0"/>
              <a:t> , </a:t>
            </a:r>
            <a:r>
              <a:rPr lang="ru-RU" sz="7200" dirty="0" err="1" smtClean="0"/>
              <a:t>анти-В</a:t>
            </a:r>
            <a:r>
              <a:rPr lang="ru-RU" sz="7200" dirty="0" smtClean="0"/>
              <a:t>, </a:t>
            </a:r>
            <a:r>
              <a:rPr lang="ru-RU" sz="7200" dirty="0" err="1" smtClean="0"/>
              <a:t>анти-АВ</a:t>
            </a:r>
            <a:r>
              <a:rPr lang="ru-RU" sz="7200" dirty="0" smtClean="0"/>
              <a:t>, анти-</a:t>
            </a:r>
            <a:r>
              <a:rPr lang="en-US" sz="7200" dirty="0" smtClean="0"/>
              <a:t>D</a:t>
            </a:r>
            <a:r>
              <a:rPr lang="ru-RU" sz="7200" dirty="0" smtClean="0"/>
              <a:t>-</a:t>
            </a:r>
            <a:r>
              <a:rPr lang="ru-RU" sz="7200" dirty="0" err="1" smtClean="0"/>
              <a:t>супер</a:t>
            </a:r>
            <a:r>
              <a:rPr lang="ru-RU" sz="7200" dirty="0" smtClean="0"/>
              <a:t> и по 1 капле исследуемых эритроцитов (в соотношении 10:1), перемешивают и наблюдают за реакцией при покачивании в течение 3 мин.</a:t>
            </a:r>
          </a:p>
          <a:p>
            <a:pPr eaLnBrk="1" hangingPunct="1"/>
            <a:r>
              <a:rPr lang="ru-RU" sz="7200" dirty="0" smtClean="0"/>
              <a:t>Трактовка результатов:</a:t>
            </a:r>
          </a:p>
          <a:p>
            <a:pPr eaLnBrk="1" hangingPunct="1"/>
            <a:r>
              <a:rPr lang="en-US" sz="7200" dirty="0" smtClean="0"/>
              <a:t>O(I) –</a:t>
            </a:r>
            <a:r>
              <a:rPr lang="ru-RU" sz="7200" dirty="0" smtClean="0"/>
              <a:t> нет агглютинации</a:t>
            </a:r>
            <a:endParaRPr lang="en-US" sz="7200" dirty="0" smtClean="0"/>
          </a:p>
          <a:p>
            <a:pPr eaLnBrk="1" hangingPunct="1"/>
            <a:r>
              <a:rPr lang="en-US" sz="7200" dirty="0" smtClean="0"/>
              <a:t>A(II)</a:t>
            </a:r>
            <a:r>
              <a:rPr lang="ru-RU" sz="7200" dirty="0" smtClean="0"/>
              <a:t> – агглютинация с </a:t>
            </a:r>
            <a:r>
              <a:rPr lang="ru-RU" sz="7200" dirty="0" err="1" smtClean="0"/>
              <a:t>анти-А</a:t>
            </a:r>
            <a:r>
              <a:rPr lang="ru-RU" sz="7200" dirty="0" smtClean="0"/>
              <a:t>, </a:t>
            </a:r>
            <a:r>
              <a:rPr lang="ru-RU" sz="7200" dirty="0" err="1" smtClean="0"/>
              <a:t>анти-АВ</a:t>
            </a:r>
            <a:endParaRPr lang="en-US" sz="7200" dirty="0" smtClean="0"/>
          </a:p>
          <a:p>
            <a:pPr eaLnBrk="1" hangingPunct="1"/>
            <a:r>
              <a:rPr lang="en-US" sz="7200" dirty="0" smtClean="0"/>
              <a:t>B(III)</a:t>
            </a:r>
            <a:r>
              <a:rPr lang="ru-RU" sz="7200" dirty="0" smtClean="0"/>
              <a:t> - агглютинация с </a:t>
            </a:r>
            <a:r>
              <a:rPr lang="ru-RU" sz="7200" dirty="0" err="1" smtClean="0"/>
              <a:t>анти-В</a:t>
            </a:r>
            <a:r>
              <a:rPr lang="ru-RU" sz="7200" dirty="0" smtClean="0"/>
              <a:t>, </a:t>
            </a:r>
            <a:r>
              <a:rPr lang="ru-RU" sz="7200" dirty="0" err="1" smtClean="0"/>
              <a:t>анти-АВ</a:t>
            </a:r>
            <a:endParaRPr lang="en-US" sz="7200" dirty="0" smtClean="0"/>
          </a:p>
          <a:p>
            <a:pPr eaLnBrk="1" hangingPunct="1"/>
            <a:r>
              <a:rPr lang="en-US" sz="7200" dirty="0" smtClean="0"/>
              <a:t>AB(IV)</a:t>
            </a:r>
            <a:r>
              <a:rPr lang="ru-RU" sz="7200" dirty="0" smtClean="0"/>
              <a:t> - агглютинация с </a:t>
            </a:r>
            <a:r>
              <a:rPr lang="ru-RU" sz="7200" dirty="0" err="1" smtClean="0"/>
              <a:t>анти-А</a:t>
            </a:r>
            <a:r>
              <a:rPr lang="ru-RU" sz="7200" dirty="0" smtClean="0"/>
              <a:t>, </a:t>
            </a:r>
            <a:r>
              <a:rPr lang="ru-RU" sz="7200" dirty="0" err="1" smtClean="0"/>
              <a:t>анти-В</a:t>
            </a:r>
            <a:r>
              <a:rPr lang="ru-RU" sz="7200" dirty="0" smtClean="0"/>
              <a:t>, </a:t>
            </a:r>
            <a:r>
              <a:rPr lang="ru-RU" sz="7200" dirty="0" err="1" smtClean="0"/>
              <a:t>анти-АВ</a:t>
            </a:r>
            <a:r>
              <a:rPr lang="ru-RU" sz="7200" dirty="0" smtClean="0">
                <a:latin typeface="Arial" charset="0"/>
              </a:rPr>
              <a:t>, нет агглютинации с каплей </a:t>
            </a:r>
            <a:r>
              <a:rPr lang="ru-RU" sz="7200" dirty="0" err="1" smtClean="0">
                <a:latin typeface="Arial" charset="0"/>
              </a:rPr>
              <a:t>физраствора</a:t>
            </a:r>
            <a:endParaRPr lang="ru-RU" sz="7200" dirty="0" smtClean="0">
              <a:latin typeface="Arial" charset="0"/>
            </a:endParaRPr>
          </a:p>
          <a:p>
            <a:pPr eaLnBrk="1" hangingPunct="1"/>
            <a:r>
              <a:rPr lang="ru-RU" sz="7200" dirty="0" smtClean="0"/>
              <a:t>Резус-положительный – есть агглютинация с анти-</a:t>
            </a:r>
            <a:r>
              <a:rPr lang="en-US" sz="7200" dirty="0" smtClean="0"/>
              <a:t>D</a:t>
            </a:r>
            <a:r>
              <a:rPr lang="ru-RU" sz="7200" dirty="0" smtClean="0"/>
              <a:t>-</a:t>
            </a:r>
            <a:r>
              <a:rPr lang="ru-RU" sz="7200" dirty="0" err="1" smtClean="0"/>
              <a:t>супер</a:t>
            </a:r>
            <a:endParaRPr lang="ru-RU" sz="7200" dirty="0" smtClean="0"/>
          </a:p>
          <a:p>
            <a:r>
              <a:rPr lang="ru-RU" sz="7200" dirty="0" smtClean="0"/>
              <a:t>Резус-отрицательный – нет агглютинации с анти-</a:t>
            </a:r>
            <a:r>
              <a:rPr lang="en-US" sz="7200" dirty="0" smtClean="0"/>
              <a:t>D</a:t>
            </a:r>
            <a:r>
              <a:rPr lang="ru-RU" sz="7200" dirty="0" smtClean="0"/>
              <a:t>-</a:t>
            </a:r>
            <a:r>
              <a:rPr lang="ru-RU" sz="7200" dirty="0" err="1" smtClean="0"/>
              <a:t>супер</a:t>
            </a:r>
            <a:endParaRPr lang="ru-RU" sz="7200" dirty="0" smtClean="0"/>
          </a:p>
          <a:p>
            <a:pPr eaLnBrk="1" hangingPunct="1"/>
            <a:endParaRPr lang="ru-RU" sz="7200" dirty="0" smtClean="0"/>
          </a:p>
          <a:p>
            <a:endParaRPr lang="ru-RU" sz="7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Иммуногематологические исследования перед переливанием плазмы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4343400" cy="317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2600" dirty="0" smtClean="0"/>
              <a:t>1.Переопределение групповой принадлежности эритроцитов больного по системе АВО. Группа и резус-принадлежность плазмы устанавливается по этикетке.</a:t>
            </a:r>
          </a:p>
          <a:p>
            <a:r>
              <a:rPr lang="ru-RU" sz="2600" dirty="0" smtClean="0"/>
              <a:t>2. Биологическая проба.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Иммуногематологические исследования перед переливанием концентрата тромбоцитов и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криопреципитата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295400"/>
            <a:ext cx="3733800" cy="914400"/>
          </a:xfrm>
        </p:spPr>
        <p:txBody>
          <a:bodyPr/>
          <a:lstStyle/>
          <a:p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1.Переопределение групповой принадлежности эритроцитов больного по системе АВО.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Группа и резус-принадлежность компонента крови устанавливается  по этикетке. 2. Биологическая проба.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362200"/>
            <a:ext cx="348234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362201"/>
            <a:ext cx="3962400" cy="396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2362200"/>
            <a:ext cx="40386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Проба на индивидуальную совместимость по АВО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2679023"/>
            <a:ext cx="3749675" cy="210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Перед проведением проб на совместимость необходимо отделить сыворотку пациента от эритроцитов в отдельную пробирку (либо методом спонтанного оседания эритроцитов, либо методом центрифугирования). Центрифугирование крови реципиента  в плановом порядке осуществляется не ранее чем через 30 минут после взятия крови у больного.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Проба на индивидуальную совместимость по АВО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5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33599"/>
            <a:ext cx="4419600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u="sng" dirty="0" smtClean="0"/>
              <a:t>Проба на совместимость по групповым антигенам  АВО на плоскости</a:t>
            </a:r>
            <a:endParaRPr lang="ru-RU" dirty="0" smtClean="0"/>
          </a:p>
          <a:p>
            <a:r>
              <a:rPr lang="ru-RU" dirty="0" smtClean="0"/>
              <a:t>На планшет наносят 2-3 капли сыворотки реципиента и добавляют небольшое количество эритроцитов образца крови донора с таким расчетом, чтобы соотношение эритроцитов и сыворотки было 1:10 (для удобства рекомендуется сначала выпустить несколько капель эритроцитов из «хвостов» контейнера в отдельную лунку планшета, затем оттуда палочкой перенести маленькую каплю эритроцитов в сыворотку). Далее эритроциты перемешивают с сывороткой, планшет слегка покачивают в течение 5 мин, наблюдая за ходом реакции. По истечении указанного времени в реагирующую смесь можно добавить 1-2 капли физиологического раствора хлорида натрия для снятия возможной неспецифической агрегации эритроцитов.</a:t>
            </a:r>
          </a:p>
          <a:p>
            <a:r>
              <a:rPr lang="ru-RU" u="sng" dirty="0" smtClean="0"/>
              <a:t>Учет результатов</a:t>
            </a:r>
            <a:r>
              <a:rPr lang="ru-RU" dirty="0" smtClean="0"/>
              <a:t>. Наличие агглютинации эритроцитов означает, что кровь донора несовместима с кровью реципиента и не должна быть ему перелита. Если по истечении 5 мин агглютинация эритроцитов отсутствует, то это означает, что кровь донора совместима с кровью реципиента по групповым </a:t>
            </a:r>
            <a:r>
              <a:rPr lang="ru-RU" dirty="0" err="1" smtClean="0"/>
              <a:t>агглютиногенам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Подготовка </a:t>
            </a:r>
            <a:r>
              <a:rPr lang="ru-R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трансфузионных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 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переливанию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4038600" cy="317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0" y="1600200"/>
            <a:ext cx="4267200" cy="452596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Компоненты донорской крови  (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эритроцитсодержащие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 среды, плазма, 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криопреципитат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 должны размораживаться</a:t>
            </a: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и подогреваться до необходимой температуры с использованием </a:t>
            </a:r>
            <a:br>
              <a:rPr lang="ru-RU" sz="2000" dirty="0" smtClean="0">
                <a:latin typeface="Calibri" pitchFamily="34" charset="0"/>
                <a:cs typeface="Calibri" pitchFamily="34" charset="0"/>
              </a:rPr>
            </a:br>
            <a:r>
              <a:rPr lang="ru-RU" sz="2000" dirty="0" smtClean="0">
                <a:latin typeface="Calibri" pitchFamily="34" charset="0"/>
                <a:cs typeface="Calibri" pitchFamily="34" charset="0"/>
              </a:rPr>
              <a:t>с</a:t>
            </a:r>
            <a:r>
              <a:rPr lang="ru-RU" sz="2000" b="1" i="1" dirty="0" smtClean="0">
                <a:latin typeface="Calibri" pitchFamily="34" charset="0"/>
                <a:cs typeface="Calibri" pitchFamily="34" charset="0"/>
              </a:rPr>
              <a:t>пециально предназначенного оборудования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/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Время подогрева (</a:t>
            </a:r>
            <a:r>
              <a:rPr lang="ru-RU" sz="2000" dirty="0" err="1" smtClean="0">
                <a:latin typeface="Calibri" pitchFamily="34" charset="0"/>
                <a:cs typeface="Calibri" pitchFamily="34" charset="0"/>
              </a:rPr>
              <a:t>разморозки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) – 20 минут при температуре </a:t>
            </a:r>
          </a:p>
          <a:p>
            <a:pPr algn="ctr"/>
            <a:r>
              <a:rPr lang="ru-RU" sz="2000" dirty="0" smtClean="0">
                <a:latin typeface="Calibri" pitchFamily="34" charset="0"/>
                <a:cs typeface="Calibri" pitchFamily="34" charset="0"/>
              </a:rPr>
              <a:t>+37 град.С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Биологическая проба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1" y="1600200"/>
            <a:ext cx="3276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191000" y="1676400"/>
            <a:ext cx="4495800" cy="452596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300" dirty="0" smtClean="0"/>
              <a:t>     Перед трансфузией необходимо измерить у пациента артериальное давление, пульс, температуру.</a:t>
            </a:r>
          </a:p>
          <a:p>
            <a:pPr algn="just">
              <a:buNone/>
            </a:pPr>
            <a:r>
              <a:rPr lang="ru-RU" sz="2300" dirty="0" smtClean="0"/>
              <a:t>      Далее компоненты  крови переливают со скоростью 2 мл в минуту первые 15 минут трансфузии, наблюдая за состоянием реципиента. При трансфузии </a:t>
            </a:r>
            <a:r>
              <a:rPr lang="ru-RU" sz="2300" dirty="0" err="1" smtClean="0"/>
              <a:t>криопреципитата</a:t>
            </a:r>
            <a:r>
              <a:rPr lang="ru-RU" sz="2300" dirty="0" smtClean="0"/>
              <a:t> биологическая проба не проводится.</a:t>
            </a:r>
            <a:endParaRPr lang="ru-RU" sz="23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Устройства для проведения трансфузий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503142" y="1447800"/>
            <a:ext cx="257219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933950" y="2679023"/>
            <a:ext cx="3749675" cy="210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</a:t>
            </a:r>
            <a:r>
              <a:rPr lang="ru-RU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закон №125 от 20.07.2012, ст.16</a:t>
            </a:r>
            <a:endParaRPr lang="ru-RU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dirty="0" smtClean="0"/>
              <a:t>В каждой медицинской организации </a:t>
            </a:r>
            <a:br>
              <a:rPr lang="ru-RU" sz="4000" dirty="0" smtClean="0"/>
            </a:br>
            <a:r>
              <a:rPr lang="ru-RU" sz="4000" dirty="0" smtClean="0"/>
              <a:t>создается </a:t>
            </a:r>
            <a:r>
              <a:rPr lang="ru-RU" sz="4000" dirty="0" smtClean="0">
                <a:solidFill>
                  <a:srgbClr val="C00000"/>
                </a:solidFill>
              </a:rPr>
              <a:t>кабинет переливания крови</a:t>
            </a:r>
            <a:r>
              <a:rPr lang="ru-RU" sz="4000" dirty="0" smtClean="0"/>
              <a:t>, который осуществляет </a:t>
            </a:r>
            <a:r>
              <a:rPr lang="ru-RU" sz="4000" dirty="0" smtClean="0">
                <a:solidFill>
                  <a:srgbClr val="C00000"/>
                </a:solidFill>
              </a:rPr>
              <a:t>получение, хранение, выдачу и контроль за использованием</a:t>
            </a:r>
            <a:r>
              <a:rPr lang="ru-RU" sz="4000" dirty="0" smtClean="0"/>
              <a:t> компонентов донорской крови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Устройство для переливания крови, кровезаменителей и </a:t>
            </a:r>
            <a:r>
              <a:rPr lang="ru-RU" sz="27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инфузионных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растворов ПК 13-07 с боковой микрофильтрацией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503142" y="1447800"/>
            <a:ext cx="257219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4110990" cy="457200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Устройство обеспечивает капельный (до 80 капель в мин.) и струйный режимы переливания </a:t>
            </a:r>
            <a:r>
              <a:rPr lang="ru-RU" sz="1600" dirty="0" err="1" smtClean="0"/>
              <a:t>эритроцит-содержащих</a:t>
            </a:r>
            <a:r>
              <a:rPr lang="ru-RU" sz="1600" dirty="0" smtClean="0"/>
              <a:t> сред. С помощью устройства ПК 13-07 с микрофильтром возможно производить управляемое переливание </a:t>
            </a:r>
            <a:r>
              <a:rPr lang="ru-RU" sz="1600" dirty="0" err="1" smtClean="0"/>
              <a:t>эритроцитной</a:t>
            </a:r>
            <a:r>
              <a:rPr lang="ru-RU" sz="1600" dirty="0" smtClean="0"/>
              <a:t> взвеси в объеме от 0,25 до 1,5 л, при этом коэффициент фильтрации составляет 99%, морфологические свойства эритроцитов после фильтрации соответствуют исходному состоянию. В результате фильтрации осуществляется удаление макро- и микроагрегатов диаметром более 30 мкм с эффективностью не менее 95%.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Наблюдение за пациентом во время трансфузии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114800" y="1447800"/>
            <a:ext cx="4800600" cy="4678363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/>
              <a:t>       Врач, проводящий трансфузию, определяет необходимость </a:t>
            </a:r>
            <a:r>
              <a:rPr lang="ru-RU" sz="1800" dirty="0" err="1" smtClean="0"/>
              <a:t>предтрансфузионной</a:t>
            </a:r>
            <a:r>
              <a:rPr lang="ru-RU" sz="1800" dirty="0" smtClean="0"/>
              <a:t> подготовки пациента, в том числе необходимость назначения лекарственных препаратов для профилактики реакций и осложнений в связи с трансфузией.</a:t>
            </a:r>
            <a:br>
              <a:rPr lang="ru-RU" sz="1800" dirty="0" smtClean="0"/>
            </a:br>
            <a:r>
              <a:rPr lang="ru-RU" sz="1800" dirty="0" smtClean="0"/>
              <a:t>      Во время трансфузии за больным устанавливается наблюдение со стороны врача и среднего медицинского персонала с целью своевременного выявления клинических проявлений посттрансфузионных реакций и осложнений (жар, боль в месте укола, в пояснице, за грудной клеткой, брюшной полости, гипотония, тахикардия, удушье, изменение цвета кожных покровов и.т.д.) </a:t>
            </a:r>
          </a:p>
          <a:p>
            <a:pPr algn="just"/>
            <a:r>
              <a:rPr lang="ru-RU" sz="1400" dirty="0" smtClean="0"/>
              <a:t>       </a:t>
            </a:r>
          </a:p>
          <a:p>
            <a:pPr algn="just"/>
            <a:r>
              <a:rPr lang="ru-RU" sz="1400" dirty="0" smtClean="0"/>
              <a:t>        </a:t>
            </a:r>
          </a:p>
          <a:p>
            <a:endParaRPr lang="ru-RU" sz="14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37338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гемотрансфузии…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ctr" eaLnBrk="1" hangingPunct="1"/>
            <a:r>
              <a:rPr lang="ru-RU" dirty="0" smtClean="0"/>
              <a:t>За больным устанавливается </a:t>
            </a:r>
            <a:endParaRPr lang="ru-RU" dirty="0" smtClean="0">
              <a:latin typeface="Arial" charset="0"/>
            </a:endParaRPr>
          </a:p>
          <a:p>
            <a:pPr algn="ctr" eaLnBrk="1" hangingPunct="1"/>
            <a:r>
              <a:rPr lang="ru-RU" b="1" dirty="0" smtClean="0"/>
              <a:t>наблюдение дежурного медперсонала </a:t>
            </a:r>
            <a:r>
              <a:rPr lang="ru-RU" dirty="0" smtClean="0"/>
              <a:t>– </a:t>
            </a:r>
            <a:endParaRPr lang="ru-RU" dirty="0" smtClean="0">
              <a:latin typeface="Arial" charset="0"/>
            </a:endParaRPr>
          </a:p>
          <a:p>
            <a:pPr algn="ctr" eaLnBrk="1" hangingPunct="1"/>
            <a:r>
              <a:rPr lang="ru-RU" dirty="0" smtClean="0"/>
              <a:t>оценивается </a:t>
            </a:r>
            <a:r>
              <a:rPr lang="ru-RU" dirty="0" err="1" smtClean="0"/>
              <a:t>макроскопически</a:t>
            </a:r>
            <a:r>
              <a:rPr lang="ru-RU" dirty="0" smtClean="0"/>
              <a:t> цвет мочи, измеряются ежечасно </a:t>
            </a:r>
            <a:endParaRPr lang="ru-RU" dirty="0" smtClean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dirty="0" smtClean="0"/>
              <a:t>в течение 2 часов АД, пульс, температура,  диурез, </a:t>
            </a:r>
            <a:endParaRPr lang="ru-RU" dirty="0" smtClean="0">
              <a:latin typeface="Arial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dirty="0" smtClean="0"/>
              <a:t>справляются о самочувствии больного.</a:t>
            </a:r>
          </a:p>
          <a:p>
            <a:pPr algn="ctr">
              <a:buNone/>
            </a:pPr>
            <a:r>
              <a:rPr lang="ru-RU" dirty="0" smtClean="0"/>
              <a:t>На следующий день в обязательном порядке назначаются ОАК, ОАМ;</a:t>
            </a:r>
            <a:r>
              <a:rPr lang="x-none" sz="2800" smtClean="0"/>
              <a:t> биохимический анализ крови (при наличии отклонений в нем до трансфузии), после переливания плазмы – коагулограмму</a:t>
            </a:r>
            <a:r>
              <a:rPr lang="ru-RU" sz="2800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 остатков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трансфузионных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1"/>
            <a:ext cx="4038600" cy="317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x-none" smtClean="0"/>
              <a:t>Контейнер с остатками (не менее 5 мл) гемотрансфузионной среды с этикеткой, промаркированный (ФИО реципиента, дата, время начала и окончания трансфузии, фамилия врача, переливавшего компонент крови)  доставляют в КПК и помещают в специальный контейнер для отходов класса Б в </a:t>
            </a:r>
            <a:r>
              <a:rPr lang="ru-RU" dirty="0" smtClean="0"/>
              <a:t>медицинский </a:t>
            </a:r>
            <a:r>
              <a:rPr lang="x-none" smtClean="0"/>
              <a:t>холодильник для остатков гемотрансфузионных сред на хранение не менее чем на 48 часов. Промаркированную пробирку с кровью</a:t>
            </a:r>
            <a:r>
              <a:rPr lang="ru-RU" dirty="0" smtClean="0"/>
              <a:t> </a:t>
            </a:r>
            <a:r>
              <a:rPr lang="x-none" smtClean="0"/>
              <a:t>пациента, взятой до переливания на совместимость, хранят в том же холодильнике в течение 48 часов при температуре +4</a:t>
            </a:r>
            <a:r>
              <a:rPr lang="x-none" u="sng" smtClean="0"/>
              <a:t>+</a:t>
            </a:r>
            <a:r>
              <a:rPr lang="x-none" smtClean="0"/>
              <a:t>2 градуса.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Оформление трансфузии </a:t>
            </a:r>
            <a:b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истории болезни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ru-RU" dirty="0" smtClean="0"/>
              <a:t>Сведения  о групповой и </a:t>
            </a:r>
            <a:r>
              <a:rPr lang="ru-RU" dirty="0" err="1" smtClean="0"/>
              <a:t>резус-принадлежности</a:t>
            </a:r>
            <a:r>
              <a:rPr lang="ru-RU" dirty="0" smtClean="0"/>
              <a:t>, фенотипа  больного с указанием даты и подписи лечащего врача -  на титульном листе истории болезни.</a:t>
            </a:r>
          </a:p>
          <a:p>
            <a:pPr lvl="0"/>
            <a:r>
              <a:rPr lang="ru-RU" dirty="0" smtClean="0"/>
              <a:t>Заключение об изосерологическом исследовании крови больного (группа крови по системам АВО и Резус, фенотип, антитела) -на внутренней стороне титульного листа.</a:t>
            </a:r>
          </a:p>
          <a:p>
            <a:pPr lvl="0"/>
            <a:r>
              <a:rPr lang="ru-RU" dirty="0" smtClean="0"/>
              <a:t>Результат первичного определения группы крови больного лечащим врачом в отделении с указанием  наименования используемых реагентов , серии и срока годности, производителя.</a:t>
            </a:r>
          </a:p>
          <a:p>
            <a:pPr lvl="0"/>
            <a:r>
              <a:rPr lang="ru-RU" dirty="0" smtClean="0"/>
              <a:t>Результаты лабораторных исследований крови больного – общий анализ крови и общий анализ мочи не ранее, чем за 3 дня до и на следующий день после гемотрансфузии, биохимический анализ крови, </a:t>
            </a:r>
            <a:r>
              <a:rPr lang="ru-RU" dirty="0" err="1" smtClean="0"/>
              <a:t>коагулограмма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Информированное согласие больного на гемотрансфузию или решение консилиума из 3 врачей о необходимости ее проведения.</a:t>
            </a:r>
          </a:p>
          <a:p>
            <a:pPr lvl="0"/>
            <a:r>
              <a:rPr lang="ru-RU" dirty="0" err="1" smtClean="0"/>
              <a:t>Предтрансфузионный</a:t>
            </a:r>
            <a:r>
              <a:rPr lang="ru-RU" dirty="0" smtClean="0"/>
              <a:t> эпикриз </a:t>
            </a:r>
            <a:r>
              <a:rPr lang="x-none" smtClean="0"/>
              <a:t>(где записываются показания к трансфузии, отсутствие противопоказаний, необходимые трансфузионные среды и их количество, группа крови, резус-фактор), </a:t>
            </a:r>
            <a:r>
              <a:rPr lang="ru-RU" dirty="0" smtClean="0"/>
              <a:t>– в дневнике истории болезни.</a:t>
            </a:r>
          </a:p>
          <a:p>
            <a:pPr lvl="0"/>
            <a:r>
              <a:rPr lang="ru-RU" dirty="0" smtClean="0"/>
              <a:t>Протокол гемотрансфузии рекомендуемого образца в приложении № 11приказа 1170н</a:t>
            </a:r>
          </a:p>
          <a:p>
            <a:pPr lvl="0"/>
            <a:r>
              <a:rPr lang="ru-RU" dirty="0" smtClean="0"/>
              <a:t>Лист регистрации трансфузий донорской крови и ее компонентов. </a:t>
            </a:r>
          </a:p>
          <a:p>
            <a:pPr lvl="0"/>
            <a:r>
              <a:rPr lang="ru-RU" dirty="0" smtClean="0"/>
              <a:t>Посттрансфузионный эпикриз (</a:t>
            </a:r>
            <a:r>
              <a:rPr lang="x-none" smtClean="0"/>
              <a:t>отмечается наличие или отсутствие реакций и осложнений)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Наблюдение за больным после гемотрансфузии (осмотры дежурного врача ).</a:t>
            </a:r>
          </a:p>
          <a:p>
            <a:pPr lvl="0"/>
            <a:r>
              <a:rPr lang="ru-RU" dirty="0" smtClean="0"/>
              <a:t>После получения результатов анализов – оценка эффективности трансфузии (клиническая и лабораторная динамика).</a:t>
            </a:r>
          </a:p>
          <a:p>
            <a:pPr lvl="0"/>
            <a:r>
              <a:rPr lang="ru-RU" dirty="0" smtClean="0"/>
              <a:t>Регистрации трансфузий в журналах учета поступления </a:t>
            </a:r>
            <a:r>
              <a:rPr lang="ru-RU" dirty="0" err="1" smtClean="0"/>
              <a:t>трансфузионных</a:t>
            </a:r>
            <a:r>
              <a:rPr lang="ru-RU" dirty="0" smtClean="0"/>
              <a:t> сред для клинического использования  (унифицированная форма  медицинской документации № 494-1/у, утверждена приказом Министерства здравоохранения Российской Федерации от 27 октября 2020 г. № 1157н).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Размещение сведений о проведенной трансфузии в базе данных донорства крови и ее компонентов</a:t>
            </a:r>
            <a:endParaRPr lang="ru-RU" sz="28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2802" y="1447800"/>
            <a:ext cx="314539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Основание: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-постановление Правительства РФ от 22.06.2019 г. № 797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-приказ МЗ РФ от 26.10.2020 г. №1148н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-приказ МЗ РФ от 16.08.2024 года №424н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при возникновении осложнения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algn="just" eaLnBrk="1" hangingPunct="1"/>
            <a:r>
              <a:rPr lang="ru-RU" dirty="0" smtClean="0"/>
              <a:t>1. Прекратить трансфузию, снять контейнер с кровью, </a:t>
            </a:r>
            <a:r>
              <a:rPr lang="ru-RU" b="1" dirty="0" smtClean="0"/>
              <a:t>не извлекая из вены иглу</a:t>
            </a:r>
            <a:r>
              <a:rPr lang="ru-RU" dirty="0" smtClean="0"/>
              <a:t>, приступить к оказанию экстренной медицинской помощи в зависимости от характера осложнения .</a:t>
            </a:r>
          </a:p>
          <a:p>
            <a:pPr algn="just" eaLnBrk="1" hangingPunct="1"/>
            <a:r>
              <a:rPr lang="ru-RU" dirty="0" smtClean="0"/>
              <a:t>2. Немедленно </a:t>
            </a:r>
            <a:r>
              <a:rPr lang="ru-RU" b="1" dirty="0" smtClean="0"/>
              <a:t>информировать</a:t>
            </a:r>
            <a:r>
              <a:rPr lang="ru-RU" dirty="0" smtClean="0"/>
              <a:t> о возникновении осложнения главного врача, заместителя главного врача по медицинской части, </a:t>
            </a:r>
            <a:r>
              <a:rPr lang="ru-RU" dirty="0" err="1" smtClean="0"/>
              <a:t>врача-трансфузиолога</a:t>
            </a:r>
            <a:r>
              <a:rPr lang="ru-RU" dirty="0" smtClean="0"/>
              <a:t>.</a:t>
            </a:r>
          </a:p>
          <a:p>
            <a:pPr algn="just" eaLnBrk="1" hangingPunct="1"/>
            <a:r>
              <a:rPr lang="ru-RU" dirty="0" smtClean="0"/>
              <a:t>3.Провести, совместно с врачами лаборатории, </a:t>
            </a:r>
            <a:r>
              <a:rPr lang="ru-RU" b="1" dirty="0" smtClean="0"/>
              <a:t>повторные контрольные исследования </a:t>
            </a:r>
            <a:r>
              <a:rPr lang="ru-RU" dirty="0" smtClean="0"/>
              <a:t>– переопределение группы крови и резус-фактора больного из пробирки с кровью, взятой до переливания и из периферической вены больного; группу крови донора из контейнера, провести пробы на совместимость крови донора и реципиента по группе крови АВО и резус – фактору. </a:t>
            </a:r>
          </a:p>
          <a:p>
            <a:pPr algn="just" eaLnBrk="1" hangingPunct="1"/>
            <a:r>
              <a:rPr lang="ru-RU" dirty="0" smtClean="0"/>
              <a:t>4. Провести </a:t>
            </a:r>
            <a:r>
              <a:rPr lang="ru-RU" b="1" dirty="0" smtClean="0"/>
              <a:t>пробу на выявление раннего гемолиза </a:t>
            </a:r>
            <a:r>
              <a:rPr lang="ru-RU" dirty="0" smtClean="0"/>
              <a:t>для дифференциальной диагностики гемолитического и </a:t>
            </a:r>
            <a:r>
              <a:rPr lang="ru-RU" dirty="0" err="1" smtClean="0"/>
              <a:t>негемолитического</a:t>
            </a:r>
            <a:r>
              <a:rPr lang="ru-RU" dirty="0" smtClean="0"/>
              <a:t> характера осложнений. Для этого производится взятие крови реципиента в пробирку с консервантом в количестве 3 мл и центрифугирование при 1500-2000 об/мин в течение 5 мин. Красный цвет сыворотки свидетельствует о наличии гемолиза.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при возникновении осложнения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ru-RU" dirty="0" smtClean="0"/>
              <a:t>5. При возникновении гемолитического посттрансфузионного осложнения после трансфузии компонентов донорской крови обеспечить направление </a:t>
            </a:r>
            <a:r>
              <a:rPr lang="ru-RU" b="1" dirty="0" smtClean="0"/>
              <a:t>в ГУЗ СОСПК </a:t>
            </a:r>
            <a:r>
              <a:rPr lang="ru-RU" dirty="0" smtClean="0"/>
              <a:t>оставшейся части </a:t>
            </a:r>
            <a:r>
              <a:rPr lang="ru-RU" dirty="0" err="1" smtClean="0"/>
              <a:t>трансфузионной</a:t>
            </a:r>
            <a:r>
              <a:rPr lang="ru-RU" dirty="0" smtClean="0"/>
              <a:t> среды для исследования и образцов крови реципиента в количестве 5 мл без стабилизатора, взятых до и после трансфузии,  для полного серологического исследования, включающего  в себя определение </a:t>
            </a:r>
            <a:r>
              <a:rPr lang="ru-RU" dirty="0" err="1" smtClean="0"/>
              <a:t>аллоиммунных</a:t>
            </a:r>
            <a:r>
              <a:rPr lang="ru-RU" dirty="0" smtClean="0"/>
              <a:t> антител у реципиента  и донора и их идентификацию, группы крови по системе АВО и </a:t>
            </a:r>
            <a:r>
              <a:rPr lang="ru-RU" dirty="0" err="1" smtClean="0"/>
              <a:t>резус-принадлежности</a:t>
            </a:r>
            <a:r>
              <a:rPr lang="ru-RU" dirty="0" smtClean="0"/>
              <a:t> крови донора и реципиента, антигенов эритроцитов реципиента С, с, Е, е и других систем (</a:t>
            </a:r>
            <a:r>
              <a:rPr lang="ru-RU" dirty="0" err="1" smtClean="0"/>
              <a:t>Кидд</a:t>
            </a:r>
            <a:r>
              <a:rPr lang="ru-RU" dirty="0" smtClean="0"/>
              <a:t>, </a:t>
            </a:r>
            <a:r>
              <a:rPr lang="ru-RU" dirty="0" err="1" smtClean="0"/>
              <a:t>Даффи</a:t>
            </a:r>
            <a:r>
              <a:rPr lang="ru-RU" dirty="0" smtClean="0"/>
              <a:t>, Лютеран, MNS, </a:t>
            </a:r>
            <a:r>
              <a:rPr lang="ru-RU" dirty="0" err="1" smtClean="0"/>
              <a:t>Левис</a:t>
            </a:r>
            <a:r>
              <a:rPr lang="ru-RU" dirty="0" smtClean="0"/>
              <a:t> и другие); прямого </a:t>
            </a:r>
            <a:r>
              <a:rPr lang="ru-RU" dirty="0" err="1" smtClean="0"/>
              <a:t>антиглобулинового</a:t>
            </a:r>
            <a:r>
              <a:rPr lang="ru-RU" dirty="0" smtClean="0"/>
              <a:t> теста, выполненного в образцах крови реципиента, взятых до и после трансфузии.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6. </a:t>
            </a:r>
            <a:r>
              <a:rPr lang="ru-RU" b="1" dirty="0" smtClean="0"/>
              <a:t>Заполнить и направить </a:t>
            </a:r>
            <a:r>
              <a:rPr lang="ru-RU" dirty="0" smtClean="0"/>
              <a:t>в ГУЗ «Саратовская областная станция переливания крови» и Федеральное медико-биологическое агентство </a:t>
            </a:r>
            <a:r>
              <a:rPr lang="ru-RU" b="1" i="1" dirty="0" smtClean="0"/>
              <a:t>извещение</a:t>
            </a:r>
            <a:r>
              <a:rPr lang="ru-RU" dirty="0" smtClean="0"/>
              <a:t> о реакциях и об осложнениях</a:t>
            </a:r>
            <a:r>
              <a:rPr lang="ru-RU" b="1" dirty="0" smtClean="0"/>
              <a:t> (</a:t>
            </a:r>
            <a:r>
              <a:rPr lang="ru-RU" dirty="0" smtClean="0"/>
              <a:t>в срок не позднее 3 рабочих дней с момента выявления реакции и (или) осложнения).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7. Внести </a:t>
            </a:r>
            <a:r>
              <a:rPr lang="ru-RU" b="1" dirty="0" smtClean="0"/>
              <a:t>результаты</a:t>
            </a:r>
            <a:r>
              <a:rPr lang="ru-RU" dirty="0" smtClean="0"/>
              <a:t> лабораторного исследования </a:t>
            </a:r>
            <a:r>
              <a:rPr lang="ru-RU" b="1" dirty="0" smtClean="0"/>
              <a:t>причин гемолитического осложнения </a:t>
            </a:r>
            <a:r>
              <a:rPr lang="ru-RU" dirty="0" smtClean="0"/>
              <a:t>после трансфузии в медицинскую документацию реципиента.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Переливание крови…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Переливание крови 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подобно вступлению в брак: 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не следует делать этого 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под влиянием минутного порыва, 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по легкомыслию или нечаянности  – 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а также чаще, </a:t>
            </a:r>
          </a:p>
          <a:p>
            <a:pPr algn="ctr">
              <a:buNone/>
            </a:pPr>
            <a:r>
              <a:rPr lang="ru-RU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чем это действительно необходимо. </a:t>
            </a:r>
            <a:endParaRPr lang="en-US" i="1" dirty="0" smtClean="0">
              <a:solidFill>
                <a:srgbClr val="FF0066"/>
              </a:solidFill>
              <a:latin typeface="Agency FB" pitchFamily="34" charset="0"/>
              <a:cs typeface="Aharoni" pitchFamily="2" charset="-79"/>
            </a:endParaRPr>
          </a:p>
          <a:p>
            <a:pPr algn="ctr">
              <a:buNone/>
            </a:pPr>
            <a:r>
              <a:rPr lang="ru-RU" sz="2000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(</a:t>
            </a:r>
            <a:r>
              <a:rPr lang="en-US" sz="2000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Beal </a:t>
            </a:r>
            <a:r>
              <a:rPr lang="en-US" sz="2000" i="1" dirty="0" err="1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R.W.Aust.N.Z.J.Surg</a:t>
            </a:r>
            <a:r>
              <a:rPr lang="en-US" sz="2000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., 1976</a:t>
            </a:r>
            <a:r>
              <a:rPr lang="ru-RU" sz="2000" i="1" dirty="0" smtClean="0">
                <a:solidFill>
                  <a:srgbClr val="FF0066"/>
                </a:solidFill>
                <a:latin typeface="Arno Pro" pitchFamily="18" charset="0"/>
                <a:cs typeface="Aharoni" pitchFamily="2" charset="-79"/>
              </a:rPr>
              <a:t>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 ЗА  ВНИМАНИЕ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371600"/>
            <a:ext cx="777240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Штатные нормативы кабинета переливания крови (приложение №2 к приказу МЗ РФ 28.10.2020 г. 1170н)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914400" y="1447800"/>
          <a:ext cx="777240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3276600"/>
                <a:gridCol w="3657600"/>
              </a:tblGrid>
              <a:tr h="753325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№ </a:t>
                      </a:r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Наименование должности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</a:t>
                      </a:r>
                      <a:r>
                        <a:rPr lang="ru-RU" baseline="0" dirty="0" smtClean="0"/>
                        <a:t> трансфузий крови и ее компонентов, в год</a:t>
                      </a:r>
                      <a:endParaRPr lang="ru-RU" dirty="0"/>
                    </a:p>
                  </a:txBody>
                  <a:tcPr/>
                </a:tc>
              </a:tr>
              <a:tr h="4364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Количество должностей, единиц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53325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Заведующий </a:t>
                      </a:r>
                      <a:r>
                        <a:rPr lang="ru-RU" dirty="0" err="1" smtClean="0"/>
                        <a:t>кабинетом-врач-трансфузиолог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1,0</a:t>
                      </a:r>
                      <a:endParaRPr lang="ru-RU" dirty="0"/>
                    </a:p>
                  </a:txBody>
                  <a:tcPr/>
                </a:tc>
              </a:tr>
              <a:tr h="753325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Врач-трансфузиолог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1,0 из расчета на 1500 трансфузий не более 2,0</a:t>
                      </a:r>
                      <a:endParaRPr lang="ru-RU" dirty="0"/>
                    </a:p>
                  </a:txBody>
                  <a:tcPr/>
                </a:tc>
              </a:tr>
              <a:tr h="43645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Медицинская сестра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1,0 из расчета 750 трансфузий</a:t>
                      </a:r>
                      <a:endParaRPr lang="ru-RU" dirty="0"/>
                    </a:p>
                  </a:txBody>
                  <a:tcPr/>
                </a:tc>
              </a:tr>
              <a:tr h="753325">
                <a:tc>
                  <a:txBody>
                    <a:bodyPr/>
                    <a:lstStyle/>
                    <a:p>
                      <a:r>
                        <a:rPr lang="ru-RU" dirty="0" smtClean="0"/>
                        <a:t>4..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Санитар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1,0 из расчета на 1500 трансфузий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кабинета </a:t>
            </a:r>
            <a:b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переливания крови</a:t>
            </a:r>
            <a:endParaRPr lang="ru-RU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Оснащение Кабинета осуществляется в соответствии со стандартом оснащения, предусмотренным приложением № 3 к Порядку оказания медицинской помощи населению по профилю "трансфузиология« (приказ МЗ РФ1170н от 28.10.2020 г.)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47800"/>
            <a:ext cx="373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переливания крови оснащается медицинским оборудованием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G:\DCIM\101NIKON\DSCN05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286000"/>
            <a:ext cx="3749675" cy="2854919"/>
          </a:xfrm>
          <a:noFill/>
        </p:spPr>
      </p:pic>
      <p:pic>
        <p:nvPicPr>
          <p:cNvPr id="6" name="Содержимое 5"/>
          <p:cNvPicPr>
            <a:picLocks noGrp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933950" y="2286000"/>
            <a:ext cx="3749675" cy="281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переливания крови оснащается медицинским оборудованием</a:t>
            </a:r>
            <a:endParaRPr lang="ru-RU" sz="31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335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0200"/>
            <a:ext cx="3429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запаса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компонентов крови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charset="0"/>
                <a:cs typeface="Arial" charset="0"/>
              </a:rPr>
              <a:t>В соответствии с приказом Министерства здравоохранения Российской Федерации от 05 декабря 2023 г. N 658н "Об утверждении норматива запаса донорской крови и (или) ее компонентов, а также порядка его формирования и расходования»  в каждом ЛПУ должен быть создан необходимый запас компонентов крови.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Объем запаса компонентов крови определяется </a:t>
            </a:r>
            <a:r>
              <a:rPr lang="ru-RU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трансфузионной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активностью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600200"/>
            <a:ext cx="403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4286250" cy="45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951</TotalTime>
  <Words>2794</Words>
  <PresentationFormat>Экран (4:3)</PresentationFormat>
  <Paragraphs>206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Справедливость</vt:lpstr>
      <vt:lpstr>КЛИНИЧЕСКАЯ  ТРАНСФУЗИОЛОГИЯ</vt:lpstr>
      <vt:lpstr>Оказание медицинской помощи по профилю «Трансфузиология»</vt:lpstr>
      <vt:lpstr> Федеральный закон №125 от 20.07.2012, ст.16</vt:lpstr>
      <vt:lpstr>Штатные нормативы кабинета переливания крови (приложение №2 к приказу МЗ РФ 28.10.2020 г. 1170н)</vt:lpstr>
      <vt:lpstr>Оснащение кабинета  переливания крови</vt:lpstr>
      <vt:lpstr>Кабинет переливания крови оснащается медицинским оборудованием</vt:lpstr>
      <vt:lpstr> Кабинет переливания крови оснащается медицинским оборудованием</vt:lpstr>
      <vt:lpstr>Создание запаса  компонентов крови</vt:lpstr>
      <vt:lpstr>Объем запаса компонентов крови определяется трансфузионной активностью</vt:lpstr>
      <vt:lpstr>Транспортировка  компонентов крови</vt:lpstr>
      <vt:lpstr>Хранение компонентов  донорской крови</vt:lpstr>
      <vt:lpstr>Стандартные рабочие инструкции по оказанию трансфузиологической помощи</vt:lpstr>
      <vt:lpstr>Оказание трансфузиологической помощи пациентам </vt:lpstr>
      <vt:lpstr>Порядок проведения трансфузий компонентов крови</vt:lpstr>
      <vt:lpstr>Идентификация личности пациента  перед трансфузией</vt:lpstr>
      <vt:lpstr>Перед трансфузией эритроцитов  реципиентам проводятся</vt:lpstr>
      <vt:lpstr>Перед трансфузией эритроцитов реципиентам проводятся</vt:lpstr>
      <vt:lpstr>Перед трансфузией свежезамороженной плазмы, кронцентрата тромбоцитов, криопреципитата реципиентам проводятся</vt:lpstr>
      <vt:lpstr>Правила проведения трансфузий</vt:lpstr>
      <vt:lpstr>Иммуногематологические исследования перед переливанием эритроцитов</vt:lpstr>
      <vt:lpstr>Первичное определение группы крови и резус-принадлежности пациента</vt:lpstr>
      <vt:lpstr>Определение группы крови и резус-фактора с помощью цоликлонов</vt:lpstr>
      <vt:lpstr>Иммуногематологические исследования перед переливанием плазмы</vt:lpstr>
      <vt:lpstr>Иммуногематологические исследования перед переливанием концентрата тромбоцитов и криопреципитата</vt:lpstr>
      <vt:lpstr>Проба на индивидуальную совместимость по АВО</vt:lpstr>
      <vt:lpstr>Проба на индивидуальную совместимость по АВО</vt:lpstr>
      <vt:lpstr>Подготовка трансфузионных сред  к переливанию</vt:lpstr>
      <vt:lpstr>Биологическая проба</vt:lpstr>
      <vt:lpstr>Устройства для проведения трансфузий</vt:lpstr>
      <vt:lpstr>Устройство для переливания крови, кровезаменителей и инфузионных растворов ПК 13-07 с боковой микрофильтрацией</vt:lpstr>
      <vt:lpstr>Наблюдение за пациентом во время трансфузии</vt:lpstr>
      <vt:lpstr>После гемотрансфузии…</vt:lpstr>
      <vt:lpstr>Хранение остатков  трансфузионных сред</vt:lpstr>
      <vt:lpstr>Оформление трансфузии  в истории болезни</vt:lpstr>
      <vt:lpstr>Размещение сведений о проведенной трансфузии в базе данных донорства крови и ее компонентов</vt:lpstr>
      <vt:lpstr>Мероприятия при возникновении осложнения </vt:lpstr>
      <vt:lpstr>Мероприятия при возникновении осложнения </vt:lpstr>
      <vt:lpstr>Переливание крови…</vt:lpstr>
      <vt:lpstr>СПАСИБО  ЗА 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Переливание крови</dc:creator>
  <cp:lastModifiedBy>Переливание крови</cp:lastModifiedBy>
  <cp:revision>101</cp:revision>
  <dcterms:created xsi:type="dcterms:W3CDTF">2024-10-14T08:55:14Z</dcterms:created>
  <dcterms:modified xsi:type="dcterms:W3CDTF">2024-10-29T09:47:45Z</dcterms:modified>
</cp:coreProperties>
</file>